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72" r:id="rId3"/>
    <p:sldId id="258" r:id="rId4"/>
    <p:sldId id="261" r:id="rId5"/>
    <p:sldId id="259" r:id="rId6"/>
    <p:sldId id="260" r:id="rId7"/>
    <p:sldId id="262" r:id="rId8"/>
    <p:sldId id="271" r:id="rId9"/>
    <p:sldId id="265" r:id="rId10"/>
    <p:sldId id="266" r:id="rId11"/>
    <p:sldId id="267" r:id="rId12"/>
    <p:sldId id="268" r:id="rId13"/>
    <p:sldId id="270" r:id="rId14"/>
    <p:sldId id="27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51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63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65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155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5868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69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76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4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254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807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22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4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59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7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03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2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03168-C0AA-4372-9C5D-44183903FEF1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C1BF873-E914-4C2E-92F4-303B95244B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09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1162" y="353966"/>
            <a:ext cx="11157438" cy="92333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>
                  <a:solidFill>
                    <a:schemeClr val="accent5">
                      <a:lumMod val="50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BANKRUPTCY   PREVENTION</a:t>
            </a:r>
            <a:endParaRPr lang="en-GB" sz="5400" b="1" dirty="0" smtClean="0">
              <a:ln w="0">
                <a:solidFill>
                  <a:schemeClr val="accent5">
                    <a:lumMod val="50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6" y="2043557"/>
            <a:ext cx="6304082" cy="44012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7288825" y="1429594"/>
            <a:ext cx="4369774" cy="4616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Code 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- 406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88825" y="2043558"/>
            <a:ext cx="4369774" cy="452431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- 5</a:t>
            </a:r>
            <a:endParaRPr lang="en-GB" sz="3200" b="1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Project Members 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Swati Rajput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Kamlesh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Ramchandra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Jadhav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Ashutosh R.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Dhakulkar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Manasvi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Dhananjay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Bagal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Prathamesh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Chandrakant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athe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Imaduddin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Khoobtar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2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54216" y="155649"/>
            <a:ext cx="6093069" cy="565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 ( K-Nearest Neighbors 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3" t="27817" r="31468" b="26030"/>
          <a:stretch/>
        </p:blipFill>
        <p:spPr>
          <a:xfrm>
            <a:off x="8343900" y="962949"/>
            <a:ext cx="3481754" cy="2699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1" t="31391" r="51137" b="12509"/>
          <a:stretch/>
        </p:blipFill>
        <p:spPr>
          <a:xfrm>
            <a:off x="8343900" y="3904169"/>
            <a:ext cx="3481754" cy="2822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44062" y="962949"/>
            <a:ext cx="6629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k-nearest neighbors algorithm, also known as KNN or k-NN, is a non-parametric, supervised learning classifier, which uses proximity to make classifications or predictions about the grouping of an individual data point.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either regression or classification problems, it is typically used as a classification algorithm, working off the assumption that similar points can be found near one another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can be significantly influenced by the choice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“k”,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metric used, and the scaling of input features, making it essential to carefully consider these aspects when deploying KNN in real-world scenarios.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880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13539" y="164442"/>
            <a:ext cx="6093069" cy="67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 Classifier</a:t>
            </a:r>
          </a:p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41180" r="50008" b="17172"/>
          <a:stretch/>
        </p:blipFill>
        <p:spPr>
          <a:xfrm>
            <a:off x="6603023" y="1151792"/>
            <a:ext cx="5301410" cy="28926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8" t="37607" r="52535" b="18259"/>
          <a:stretch/>
        </p:blipFill>
        <p:spPr>
          <a:xfrm>
            <a:off x="6603023" y="4167553"/>
            <a:ext cx="2453054" cy="2497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t="48950" r="55769" b="8159"/>
          <a:stretch/>
        </p:blipFill>
        <p:spPr>
          <a:xfrm>
            <a:off x="9170376" y="4167553"/>
            <a:ext cx="2734057" cy="2497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41837" y="1151792"/>
            <a:ext cx="573258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Naïve Bayes classifier is a supervised machine learning algorithm, which is used for classification tasks, like text classification.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also part of a family of generative learning algorithms, meaning that it seeks to model the distribution of inputs of a given class 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Naive Bayes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that the continuous values associated with each feature are distributed according to a Gaussian (normal)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datasets where features are normally distributed</a:t>
            </a:r>
            <a:r>
              <a:rPr lang="en-US" dirty="0" smtClean="0"/>
              <a:t>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 Naive Bayes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used for discrete feature vectors where features represent the frequency of a particular term (commonly used in text classification).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that the features follow a multinomial distribution.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3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437793" y="164442"/>
            <a:ext cx="5275385" cy="67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</a:p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0" t="30148" r="30070" b="28672"/>
          <a:stretch/>
        </p:blipFill>
        <p:spPr>
          <a:xfrm>
            <a:off x="6638192" y="1019908"/>
            <a:ext cx="5169878" cy="2919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55477" r="57729" b="17949"/>
          <a:stretch/>
        </p:blipFill>
        <p:spPr>
          <a:xfrm>
            <a:off x="9293469" y="4123592"/>
            <a:ext cx="2532185" cy="2312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1" t="32324" r="56993" b="42036"/>
          <a:stretch/>
        </p:blipFill>
        <p:spPr>
          <a:xfrm>
            <a:off x="6638192" y="4123592"/>
            <a:ext cx="2464044" cy="2312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78119" y="1019908"/>
            <a:ext cx="5668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are a cornerstone of machine learning for both classification and regression tasks.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particularly known for their effectiveness in high-dimensional spaces and their ability to handle both linearly and non-linearly separable data through the use of kernel tricks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of SVMs in various applications from text and image classification to bioinformatics and financial analysis highlights their broad applicability and enduring relevance in modern data science.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7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276" y="1129010"/>
            <a:ext cx="976825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and Insights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Scores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Logistic Regression,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Gaussian-NB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Multinomial-NB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Bernoulli-NB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Random Forest Classifier score a perfect 1.000000 in both accuracy and precision.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suggests that these models are particularly well-suited to the data they were trained on, showing no misclassifications and complete identification of all positive and negative instances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with Slightly Lower 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Decision Tree Classifier, and SVC show a consistent pattern of high precision but slightly lower accuracy.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these models are very good at identifying true positive instances but may have a few errors in classifying some cases, which impacts the overall accuracy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Performance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algorithms demonstrate either perfect or near-perfect performance, suggesting that the dataset may be highly separable, allowing various models to achieve high classification metrics.</a:t>
            </a:r>
          </a:p>
          <a:p>
            <a:pPr algn="just"/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472963" y="146857"/>
            <a:ext cx="4923692" cy="67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 Performance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493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6677" y="360485"/>
            <a:ext cx="6330461" cy="712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719146" y="208403"/>
            <a:ext cx="4923692" cy="670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Selection of Best Model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4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673" y="2781298"/>
            <a:ext cx="3797951" cy="13208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GB" sz="5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66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875331" y="1064133"/>
            <a:ext cx="2074985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Fetch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89184" y="1064133"/>
            <a:ext cx="1600200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62140" y="1737562"/>
            <a:ext cx="2074985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862142" y="2424994"/>
            <a:ext cx="2074984" cy="3812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5585" y="3460680"/>
            <a:ext cx="2074985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58000" y="4274965"/>
            <a:ext cx="2110153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Selection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62142" y="2977103"/>
            <a:ext cx="2074984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Splitting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322778" y="3794587"/>
            <a:ext cx="1600200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Test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75585" y="5085800"/>
            <a:ext cx="2074985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62142" y="5417528"/>
            <a:ext cx="2074984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62141" y="6315102"/>
            <a:ext cx="2074984" cy="4835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Performance Measure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5" idx="2"/>
            <a:endCxn id="7" idx="0"/>
          </p:cNvCxnSpPr>
          <p:nvPr/>
        </p:nvCxnSpPr>
        <p:spPr>
          <a:xfrm flipH="1">
            <a:off x="5899633" y="1547710"/>
            <a:ext cx="13191" cy="189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8" idx="0"/>
          </p:cNvCxnSpPr>
          <p:nvPr/>
        </p:nvCxnSpPr>
        <p:spPr>
          <a:xfrm>
            <a:off x="5899633" y="2221139"/>
            <a:ext cx="1" cy="2038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11" idx="0"/>
          </p:cNvCxnSpPr>
          <p:nvPr/>
        </p:nvCxnSpPr>
        <p:spPr>
          <a:xfrm>
            <a:off x="5899634" y="2806242"/>
            <a:ext cx="0" cy="1708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2" idx="1"/>
          </p:cNvCxnSpPr>
          <p:nvPr/>
        </p:nvCxnSpPr>
        <p:spPr>
          <a:xfrm>
            <a:off x="5899634" y="3460680"/>
            <a:ext cx="3423144" cy="575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2"/>
            <a:endCxn id="9" idx="3"/>
          </p:cNvCxnSpPr>
          <p:nvPr/>
        </p:nvCxnSpPr>
        <p:spPr>
          <a:xfrm flipH="1">
            <a:off x="3150570" y="3460680"/>
            <a:ext cx="2749064" cy="2417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2"/>
            <a:endCxn id="10" idx="0"/>
          </p:cNvCxnSpPr>
          <p:nvPr/>
        </p:nvCxnSpPr>
        <p:spPr>
          <a:xfrm flipH="1">
            <a:off x="2113077" y="3944257"/>
            <a:ext cx="1" cy="3307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2"/>
            <a:endCxn id="13" idx="0"/>
          </p:cNvCxnSpPr>
          <p:nvPr/>
        </p:nvCxnSpPr>
        <p:spPr>
          <a:xfrm>
            <a:off x="2113077" y="4758542"/>
            <a:ext cx="1" cy="327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2"/>
          </p:cNvCxnSpPr>
          <p:nvPr/>
        </p:nvCxnSpPr>
        <p:spPr>
          <a:xfrm>
            <a:off x="10122878" y="4278164"/>
            <a:ext cx="0" cy="552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899635" y="4830273"/>
            <a:ext cx="4223243" cy="11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4" idx="0"/>
          </p:cNvCxnSpPr>
          <p:nvPr/>
        </p:nvCxnSpPr>
        <p:spPr>
          <a:xfrm>
            <a:off x="5899634" y="4830273"/>
            <a:ext cx="0" cy="587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2"/>
            <a:endCxn id="15" idx="0"/>
          </p:cNvCxnSpPr>
          <p:nvPr/>
        </p:nvCxnSpPr>
        <p:spPr>
          <a:xfrm flipH="1">
            <a:off x="5899633" y="5901105"/>
            <a:ext cx="1" cy="4139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3" idx="2"/>
            <a:endCxn id="14" idx="1"/>
          </p:cNvCxnSpPr>
          <p:nvPr/>
        </p:nvCxnSpPr>
        <p:spPr>
          <a:xfrm>
            <a:off x="2113078" y="5569377"/>
            <a:ext cx="2749064" cy="89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" idx="3"/>
            <a:endCxn id="5" idx="1"/>
          </p:cNvCxnSpPr>
          <p:nvPr/>
        </p:nvCxnSpPr>
        <p:spPr>
          <a:xfrm>
            <a:off x="2989384" y="1305922"/>
            <a:ext cx="1885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91739" y="68383"/>
            <a:ext cx="321578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Flow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64" y="360483"/>
            <a:ext cx="3182490" cy="80889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GB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165" y="1608992"/>
            <a:ext cx="5266266" cy="412464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 Data Analysis</a:t>
            </a:r>
          </a:p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GB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46" y="3903785"/>
            <a:ext cx="3745524" cy="24266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46" y="905606"/>
            <a:ext cx="3745524" cy="25314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401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1106" y="414081"/>
            <a:ext cx="5820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 of Companies going Bankrupt.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32312" y="1703819"/>
            <a:ext cx="71569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 a classification project, since the variable to predict is binary (bankruptcy or non- bankruptcy).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here is to model the probability that a business goes bankrupt from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 smtClean="0"/>
              <a:t/>
            </a:r>
            <a:br>
              <a:rPr lang="en-US" sz="1600" dirty="0" smtClean="0"/>
            </a:br>
            <a:endParaRPr lang="en-GB" sz="1600" dirty="0"/>
          </a:p>
        </p:txBody>
      </p:sp>
      <p:sp>
        <p:nvSpPr>
          <p:cNvPr id="4" name="Chevron 3"/>
          <p:cNvSpPr/>
          <p:nvPr/>
        </p:nvSpPr>
        <p:spPr>
          <a:xfrm>
            <a:off x="703383" y="641602"/>
            <a:ext cx="246185" cy="2461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703383" y="1929378"/>
            <a:ext cx="246185" cy="2261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96" y="1371864"/>
            <a:ext cx="3914042" cy="2356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213338" y="4244647"/>
            <a:ext cx="9020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Solutioning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EDA, we will explore and analyze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to understand its main characteristics, detect patterns, spot anomalies,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assumptions.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Depending on the problem type,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choose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 which will give best accuracy. Since this is a classification problem it includes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Regression, Decision Trees, Random Forests, SVM,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XG-Boost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 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deployment part we will be using either Flask /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8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22738"/>
            <a:ext cx="8596668" cy="674077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</a:t>
            </a:r>
            <a:r>
              <a:rPr lang="en-GB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10" y="1011115"/>
            <a:ext cx="9328313" cy="5785339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Insight </a:t>
            </a:r>
            <a:r>
              <a:rPr lang="en-US" b="1" dirty="0" smtClean="0">
                <a:latin typeface="Arial Black" panose="020B0A04020102020204" pitchFamily="34" charset="0"/>
              </a:rPr>
              <a:t>information: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our examination of the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we can conclude that it has all the information needed to determine whether a company is bankrupt or not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seven columns in the dataset, one(class column) is a target variable, and the remaining columns are features. By using these features, we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 to determine if a certain company is bankrupt or not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Arial Black" panose="020B0A04020102020204" pitchFamily="34" charset="0"/>
              </a:rPr>
              <a:t>About The </a:t>
            </a:r>
            <a:r>
              <a:rPr lang="en-GB" b="1" dirty="0" smtClean="0">
                <a:latin typeface="Arial Black" panose="020B0A04020102020204" pitchFamily="34" charset="0"/>
              </a:rPr>
              <a:t>Dataset:</a:t>
            </a:r>
          </a:p>
          <a:p>
            <a:pPr marL="0" indent="0">
              <a:buNone/>
            </a:pPr>
            <a:r>
              <a:rPr lang="en-GB" b="1" dirty="0">
                <a:latin typeface="Arial Black" panose="020B0A04020102020204" pitchFamily="34" charset="0"/>
              </a:rPr>
              <a:t> </a:t>
            </a:r>
            <a:r>
              <a:rPr lang="en-GB" b="1" dirty="0" smtClean="0">
                <a:latin typeface="Arial Black" panose="020B0A04020102020204" pitchFamily="34" charset="0"/>
              </a:rPr>
              <a:t>   </a:t>
            </a:r>
            <a:r>
              <a:rPr lang="en-US" b="1" dirty="0" smtClean="0">
                <a:latin typeface="Arial Black" panose="020B0A04020102020204" pitchFamily="34" charset="0"/>
              </a:rPr>
              <a:t>DATA :                                                           DATA INFROMATION :</a:t>
            </a:r>
            <a:endParaRPr lang="en-GB" b="1" dirty="0" smtClean="0">
              <a:latin typeface="Arial Black" panose="020B0A04020102020204" pitchFamily="34" charset="0"/>
            </a:endParaRPr>
          </a:p>
          <a:p>
            <a:endParaRPr lang="en-US" dirty="0" smtClean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endParaRPr lang="en-US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t="29060" r="27098" b="18570"/>
          <a:stretch/>
        </p:blipFill>
        <p:spPr>
          <a:xfrm>
            <a:off x="527539" y="3903784"/>
            <a:ext cx="5037992" cy="2479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42269" r="53147" b="20901"/>
          <a:stretch/>
        </p:blipFill>
        <p:spPr>
          <a:xfrm>
            <a:off x="5969976" y="3903785"/>
            <a:ext cx="3499339" cy="24794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6682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3" t="45066" r="27884" b="29448"/>
          <a:stretch/>
        </p:blipFill>
        <p:spPr>
          <a:xfrm>
            <a:off x="6479930" y="879715"/>
            <a:ext cx="5301762" cy="230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319096" y="126457"/>
            <a:ext cx="4580792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292" y="845030"/>
            <a:ext cx="54776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our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the correlation matrix and correlation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heat-map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are able to determine the correlation between the target variable and its features.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instance, the features "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flexibility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," "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credibility"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"competitiveness" have strong correlations with the target variable (correlation values of 0.751020, 0.759509, and 0.89452), respectively, and the remaining features have less correlations with the target variable ( correlation value for the remaining feature less than 0.5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analyzing the aforementioned data, we can conclude that a company or business bankruptcy or not depends more on its "financial flexibility," "credibility," and "competitiveness" features. These features are the most crucial ones to consider while creating a classification model.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5" t="35587" r="37325" b="22766"/>
          <a:stretch/>
        </p:blipFill>
        <p:spPr>
          <a:xfrm>
            <a:off x="6479930" y="3736731"/>
            <a:ext cx="5301762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708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2815" y="101840"/>
            <a:ext cx="6066692" cy="5048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GB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</a:t>
            </a:r>
            <a:r>
              <a:rPr lang="en-GB" sz="31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(Count Plot):</a:t>
            </a:r>
            <a:r>
              <a:rPr lang="en-GB" b="1" dirty="0">
                <a:latin typeface="Arial Black" panose="020B0A04020102020204" pitchFamily="34" charset="0"/>
              </a:rPr>
              <a:t/>
            </a:r>
            <a:br>
              <a:rPr lang="en-GB" b="1" dirty="0">
                <a:latin typeface="Arial Black" panose="020B0A04020102020204" pitchFamily="34" charset="0"/>
              </a:rPr>
            </a:b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t="30769" r="41957" b="18881"/>
          <a:stretch/>
        </p:blipFill>
        <p:spPr>
          <a:xfrm>
            <a:off x="4530714" y="1524289"/>
            <a:ext cx="3253154" cy="1818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5" t="31857" r="42832" b="17017"/>
          <a:stretch/>
        </p:blipFill>
        <p:spPr>
          <a:xfrm>
            <a:off x="686755" y="1559842"/>
            <a:ext cx="3244361" cy="178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7" t="34188" r="41872" b="14530"/>
          <a:stretch/>
        </p:blipFill>
        <p:spPr>
          <a:xfrm>
            <a:off x="8383466" y="1519327"/>
            <a:ext cx="3226776" cy="179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t="31546" r="43969" b="17482"/>
          <a:stretch/>
        </p:blipFill>
        <p:spPr>
          <a:xfrm>
            <a:off x="684081" y="4359439"/>
            <a:ext cx="3247036" cy="2325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8" t="30769" r="43443" b="18570"/>
          <a:stretch/>
        </p:blipFill>
        <p:spPr>
          <a:xfrm>
            <a:off x="8383465" y="4346249"/>
            <a:ext cx="3226777" cy="233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34032" r="43706" b="16861"/>
          <a:stretch/>
        </p:blipFill>
        <p:spPr>
          <a:xfrm>
            <a:off x="4530714" y="4346250"/>
            <a:ext cx="3253154" cy="233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78070" y="2870012"/>
            <a:ext cx="10612315" cy="101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141280" y="3589337"/>
            <a:ext cx="9733086" cy="5243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Crosstab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With Class Column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4081" y="767081"/>
            <a:ext cx="10647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Since the features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flexibility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credibility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competitiveness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strong correlations with the target variable, we tried to represent the same using different plots.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609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683978" y="216140"/>
            <a:ext cx="4888522" cy="8301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323" y="1380392"/>
            <a:ext cx="582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in the model building we tried various models mentioned below with the aim to find best accurate model </a:t>
            </a:r>
            <a:r>
              <a:rPr lang="en-US" dirty="0" smtClean="0"/>
              <a:t>: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160585" y="1907931"/>
            <a:ext cx="52665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Logistic Regression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KNN ( K-Nearest Neighbors )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Naive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 Classifier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of the best Model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data science and how does it work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885" y="1617785"/>
            <a:ext cx="4762500" cy="45067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38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23491" y="155649"/>
            <a:ext cx="5332535" cy="6092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</a:p>
          <a:p>
            <a:pPr algn="ctr"/>
            <a: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938" y="885795"/>
            <a:ext cx="7183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use 75% data for training  and 25% data for testing purpose. </a:t>
            </a:r>
            <a:endParaRPr lang="en-GB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735" y="1322333"/>
            <a:ext cx="63282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is also known as Logit Regression, Maximum-Entropy Classification or the Log-Linear Classification.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model, the probabilities describing the possible outcomes of a single trial are modeled using a logistic function.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is commonly used for prediction and classification problems.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accuracy we can say that the model is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we use Regularization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L1, L2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turns out they have different but equally useful properties.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8" t="42425" r="31119" b="15306"/>
          <a:stretch/>
        </p:blipFill>
        <p:spPr>
          <a:xfrm>
            <a:off x="7710854" y="972519"/>
            <a:ext cx="4185139" cy="270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2" t="43822" r="41259" b="6294"/>
          <a:stretch/>
        </p:blipFill>
        <p:spPr>
          <a:xfrm>
            <a:off x="7710853" y="3999989"/>
            <a:ext cx="4185139" cy="264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35513" r="897" b="37821"/>
          <a:stretch/>
        </p:blipFill>
        <p:spPr>
          <a:xfrm>
            <a:off x="10893670" y="181975"/>
            <a:ext cx="1199896" cy="464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40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2864</TotalTime>
  <Words>955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Courier New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CONTENT</vt:lpstr>
      <vt:lpstr>PowerPoint Presentation</vt:lpstr>
      <vt:lpstr>Exploratory Data Analysis (EDA):</vt:lpstr>
      <vt:lpstr>PowerPoint Presentation</vt:lpstr>
      <vt:lpstr>About The Dataset (Count Plot):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Ashutosh</dc:creator>
  <cp:lastModifiedBy>Ashutosh</cp:lastModifiedBy>
  <cp:revision>60</cp:revision>
  <dcterms:created xsi:type="dcterms:W3CDTF">2024-06-11T13:44:41Z</dcterms:created>
  <dcterms:modified xsi:type="dcterms:W3CDTF">2024-06-21T03:28:31Z</dcterms:modified>
</cp:coreProperties>
</file>